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  <p:sldMasterId id="2147483684" r:id="rId4"/>
    <p:sldMasterId id="2147483706" r:id="rId5"/>
  </p:sldMasterIdLst>
  <p:notesMasterIdLst>
    <p:notesMasterId r:id="rId19"/>
  </p:notesMasterIdLst>
  <p:sldIdLst>
    <p:sldId id="256" r:id="rId6"/>
    <p:sldId id="275" r:id="rId7"/>
    <p:sldId id="266" r:id="rId8"/>
    <p:sldId id="276" r:id="rId9"/>
    <p:sldId id="277" r:id="rId10"/>
    <p:sldId id="267" r:id="rId11"/>
    <p:sldId id="278" r:id="rId12"/>
    <p:sldId id="279" r:id="rId13"/>
    <p:sldId id="269" r:id="rId14"/>
    <p:sldId id="69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53A6B45-E48D-C34B-9F76-C5F873C2DAD1}">
          <p14:sldIdLst>
            <p14:sldId id="256"/>
            <p14:sldId id="275"/>
            <p14:sldId id="266"/>
            <p14:sldId id="276"/>
            <p14:sldId id="277"/>
            <p14:sldId id="267"/>
            <p14:sldId id="278"/>
            <p14:sldId id="279"/>
            <p14:sldId id="269"/>
            <p14:sldId id="6968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16B203-617A-FDD0-D755-18EBFBCE1F17}" name="Signe Riemer-Sørensen" initials="SR" userId="S::Signe.Riemer-Sorensen@sintef.no::adca0ce1-1769-4729-a18e-4924bc355222" providerId="AD"/>
  <p188:author id="{0EA0B04B-A257-C86C-BC7B-3D300EDE12FE}" name="Benjamin Kwanen Tapley" initials="BKT" userId="S::ben.tapley@sintef.no::15cdce97-35e3-4871-8097-b03015dcb0ad" providerId="AD"/>
  <p188:author id="{4E9D296C-E088-0971-0546-08424E2E0249}" name="Signe Riemer-Sørensen" initials="SR" userId="S::signe.riemer-sorensen@sintef.no::adca0ce1-1769-4729-a18e-4924bc3552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0BB4D-FBAC-2E42-A42C-5806EEC9BCDD}" v="597" dt="2023-08-25T17:10:34.228"/>
    <p1510:client id="{F5909246-10F4-0814-6D53-ED8ADDAA45BF}" v="79" dt="2023-08-25T15:07:31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93"/>
    <p:restoredTop sz="81361"/>
  </p:normalViewPr>
  <p:slideViewPr>
    <p:cSldViewPr snapToGrid="0">
      <p:cViewPr varScale="1">
        <p:scale>
          <a:sx n="103" d="100"/>
          <a:sy n="103" d="100"/>
        </p:scale>
        <p:origin x="2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B7A9D-2107-7543-9DDB-390424923AFA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E16F7-F0A9-4848-A44A-5FA1768604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835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3E418-C684-4945-99FD-AD67B519583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41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med bilder splitt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EEDD0BA7-C436-7FE0-64B1-EBC49CF4FA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91FE9-5642-447B-A657-51E61C78B3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821445"/>
            <a:ext cx="4897296" cy="207452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4136857-8A04-412B-B6B5-632FD407B0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90" y="4198032"/>
            <a:ext cx="3847566" cy="533223"/>
          </a:xfrm>
          <a:solidFill>
            <a:schemeClr val="bg1"/>
          </a:solidFill>
        </p:spPr>
        <p:txBody>
          <a:bodyPr wrap="square" lIns="0" tIns="0" rIns="0" bIns="0" anchor="b">
            <a:spAutoFit/>
          </a:bodyPr>
          <a:lstStyle>
            <a:lvl1pPr algn="l">
              <a:defRPr sz="3850" b="1" spc="0" baseline="0">
                <a:solidFill>
                  <a:srgbClr val="05427C"/>
                </a:solidFill>
              </a:defRPr>
            </a:lvl1pPr>
          </a:lstStyle>
          <a:p>
            <a:r>
              <a:rPr lang="nb-NO" dirty="0"/>
              <a:t>Short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EDF94FC-487E-4582-A68F-1CE82F0699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" y="4931786"/>
            <a:ext cx="3847566" cy="6762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1B4F5CB-508E-40CD-99E9-A75C5CF51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1" y="-1"/>
            <a:ext cx="1099919" cy="13046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E4096-9A09-FBED-C1E7-FEFE02F169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7272C-3E8B-A404-40E9-523547827B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072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i fire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660399"/>
            <a:ext cx="2231753" cy="3508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4819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1448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78257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53C839-9966-4A19-AE29-71299F46D59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594819" y="2660399"/>
            <a:ext cx="2231753" cy="3508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E603540-E738-4A65-864E-9CE8F767BD6D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1448" y="2660399"/>
            <a:ext cx="2231753" cy="3508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B600F13-F9ED-4493-AEA6-C2211E17F328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278257" y="2660400"/>
            <a:ext cx="2231753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F1B26-92FF-A9B2-0541-1DEC971DB68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FE7DC1-8478-58B2-2E38-EE7D42E662B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59A295-0954-EEFE-FD6A-BBA04AA836B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6543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i fem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1" y="191520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81389" y="191520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4587" y="191520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27785" y="191520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7F6985F-0D21-4B64-A375-95792C7EBA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0983" y="191520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F4C872-ADC6-4CB7-A95B-67721B28B3BA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58191" y="2660400"/>
            <a:ext cx="1843430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46C9DB-FDA2-4D7F-AE1E-DCF46A0EC3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81389" y="2660400"/>
            <a:ext cx="1843430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A9BB8B-DC94-4781-BC39-9CF0E2C0ED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5204587" y="2660400"/>
            <a:ext cx="1843430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9A977F4-3F57-4229-A296-E33CE6E0E74B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7427785" y="2660400"/>
            <a:ext cx="1843430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1BAC33-EE11-4422-B2BC-1EA0C02293FB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650983" y="2660400"/>
            <a:ext cx="1843430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7C87B-5930-D9C7-21C7-2F59B7E05AE4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81DBD8-2D30-328C-7D43-259AE529787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8DC7CE-05BD-5583-D019-652274D7253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08461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i fire bol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747267-EFBF-44BB-9183-953BF10B458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58189" y="2259019"/>
            <a:ext cx="5149124" cy="148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31E4EF-E536-4BF9-9022-3B7F2DAC9C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89" y="4201929"/>
            <a:ext cx="5149124" cy="148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3BE2648-25FC-495F-B368-4BD2F773FC4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360882" y="2259018"/>
            <a:ext cx="5111026" cy="148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E9E63F2-0D8E-4E93-9804-11C06A125F4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360883" y="4201928"/>
            <a:ext cx="5111026" cy="14892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3A639-6ED5-7B72-66AE-00BF199DFF6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22D10-4D31-01D9-103E-2D712C007ED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4A305-1F05-F5FA-DD2A-6B6B8651E44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7448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 figu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15B63-85A5-424E-8342-6645D629D5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801570"/>
            <a:ext cx="2247099" cy="4467600"/>
          </a:xfrm>
          <a:prstGeom prst="roundRect">
            <a:avLst/>
          </a:prstGeom>
          <a:solidFill>
            <a:schemeClr val="bg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9815" y="1938982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E0B8209-0B57-480E-BC05-65AB642223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65348" y="1797709"/>
            <a:ext cx="2247099" cy="4467600"/>
          </a:xfrm>
          <a:prstGeom prst="roundRect">
            <a:avLst/>
          </a:prstGeom>
          <a:solidFill>
            <a:schemeClr val="bg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82263EF-894B-494B-8677-D0C16378F2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7182" y="1935121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E022E5D-734A-4E35-AC58-D0A331D3569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7315" y="1801570"/>
            <a:ext cx="2247099" cy="4467600"/>
          </a:xfrm>
          <a:prstGeom prst="roundRect">
            <a:avLst/>
          </a:prstGeom>
          <a:solidFill>
            <a:schemeClr val="bg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A1A1348-3E0D-44A2-ABE6-CB122F41E1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89149" y="1938982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25859A8-6BC3-464B-BAC4-75EA404385C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21981" y="1797709"/>
            <a:ext cx="2247099" cy="4467600"/>
          </a:xfrm>
          <a:prstGeom prst="roundRect">
            <a:avLst/>
          </a:prstGeom>
          <a:solidFill>
            <a:schemeClr val="bg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BB3FD65-5F30-4FDE-B70E-D59A74BE68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23815" y="1935121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CA9-5C77-6FC7-C1D3-BDFAE7418E23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24EF-0C84-3C0E-79E7-854BF696A2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B7A33-319F-AA73-8D22-3EFD3252F619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78733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 figur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15B63-85A5-424E-8342-6645D629D5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bg2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7138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1AC3E8-DC3F-4CE5-B272-5921EFCB66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83853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07438C8-A866-46E1-83D8-57B8568CBD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5100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bg2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7B5BB42-EBC1-4D9B-957E-57865842A5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24257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0F10CBC3-6807-4D3C-8B23-0028D9CF860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30972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FA69E3C-7E3D-45A8-92CC-0988924A2E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13062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bg2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ACA3139-8734-4F03-B7AE-06497028D8C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72219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B501B0E5-0DFC-4286-9E8B-15E393E3748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278934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5A52AAA-CB54-4150-A3ED-F5BB9358E63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0916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bg2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B87CD94-7A09-4FBF-8581-99B20B7C857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20073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2B934ECD-A752-45ED-BD72-370981CDAA9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026788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23B37-F05C-9266-FD9E-B10B59EA4B09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128C07-C056-E07A-BE84-746A8766051B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0DEC5-D1CD-5399-CDFF-E80E2575060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6203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 figurer (Uten 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9754A88-59FE-61BF-7D2B-6E43655B17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DB8784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76BA10D-9082-15DC-F04B-76C826DB0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5100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EFCC61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E4E60F7-6972-8FCD-B395-F74B8191523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13062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CDFAE1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05A50BC-D84A-A4EA-E1A5-5EE8CD83F8F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0916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14B978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linje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7138" y="2351315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7B5BB42-EBC1-4D9B-957E-57865842A5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24257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ACA3139-8734-4F03-B7AE-06497028D8C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72219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B87CD94-7A09-4FBF-8581-99B20B7C857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20073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9EA12-CBDD-220C-3C2A-C519FE62790A}"/>
              </a:ext>
            </a:extLst>
          </p:cNvPr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A962E-ABAE-5929-2A92-D8576AF6DE99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735A2-746B-BB91-E28B-94EAE44743E6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39226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82568E-9680-BD27-1A10-0B3E8C20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43E699-9A98-54B8-82E7-94B0589A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C8ADE25-D952-C453-F0A9-C5D4D8C6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45867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64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04180-C847-4FC0-9759-1956EE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7713" y="2828835"/>
            <a:ext cx="6336575" cy="1200329"/>
          </a:xfrm>
        </p:spPr>
        <p:txBody>
          <a:bodyPr>
            <a:noAutofit/>
          </a:bodyPr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39ACEBC-A1A4-448D-B4F4-C31DDCDD6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tel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3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med 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58B97A22-7072-4F9B-9DE7-1E83A7AB9B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22471 w 12192000"/>
              <a:gd name="connsiteY1" fmla="*/ 0 h 6858000"/>
              <a:gd name="connsiteX2" fmla="*/ 722471 w 12192000"/>
              <a:gd name="connsiteY2" fmla="*/ 1299762 h 6858000"/>
              <a:gd name="connsiteX3" fmla="*/ 1813407 w 12192000"/>
              <a:gd name="connsiteY3" fmla="*/ 1299762 h 6858000"/>
              <a:gd name="connsiteX4" fmla="*/ 1813407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22471" y="0"/>
                </a:lnTo>
                <a:lnTo>
                  <a:pt x="722471" y="1299762"/>
                </a:lnTo>
                <a:lnTo>
                  <a:pt x="1813407" y="1299762"/>
                </a:lnTo>
                <a:lnTo>
                  <a:pt x="181340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78271-5187-4431-9708-C927DF0F7F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821445"/>
            <a:ext cx="5397496" cy="207452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7D6E0-F061-4BBC-8DBC-562373D26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" y="4931786"/>
            <a:ext cx="4508010" cy="67627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768DF2-6EBF-48BC-A321-F4FD52853E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89" y="4198032"/>
            <a:ext cx="4508009" cy="533223"/>
          </a:xfrm>
          <a:solidFill>
            <a:schemeClr val="bg1"/>
          </a:solidFill>
        </p:spPr>
        <p:txBody>
          <a:bodyPr wrap="square" lIns="0" tIns="0" rIns="0" bIns="0" anchor="b">
            <a:spAutoFit/>
          </a:bodyPr>
          <a:lstStyle>
            <a:lvl1pPr algn="l">
              <a:defRPr sz="3850" b="1" spc="0" baseline="0">
                <a:solidFill>
                  <a:schemeClr val="tx2"/>
                </a:solidFill>
              </a:defRPr>
            </a:lvl1pPr>
          </a:lstStyle>
          <a:p>
            <a:r>
              <a:rPr lang="nb-NO" dirty="0"/>
              <a:t>Short </a:t>
            </a:r>
            <a:r>
              <a:rPr lang="nb-NO" dirty="0" err="1"/>
              <a:t>title</a:t>
            </a:r>
            <a:endParaRPr lang="nb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97384E-57FD-4F04-8C50-6AF0A2BD8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1" y="-1"/>
            <a:ext cx="1099919" cy="13046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D0D5-4142-8923-1F30-87F81C50F26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C80863-452E-DDE6-E33A-5291D515F20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4333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tel og tekst i to bolker (Underoversk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5149124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0882" y="1915200"/>
            <a:ext cx="5149127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A91F-F314-DA23-B68D-55610B3CEF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190" y="2660400"/>
            <a:ext cx="5149124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91621-DD0F-5BAC-86B5-A9195533235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60884" y="2660400"/>
            <a:ext cx="5149126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894F9D-362B-75C6-D748-87BF776712E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2DAD4FD-D9C4-10C8-F38F-E78379D8D9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55F553-7642-0947-2C76-FB38484F2E7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01503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tel og tekst i tre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1845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45500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2D09-BC74-5579-57A0-A67D4506C6B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190" y="2660400"/>
            <a:ext cx="3064510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99126-E3BA-4E6A-BAA2-190E6748947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601845" y="2660400"/>
            <a:ext cx="3064510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D17D77-732D-AC5C-0904-B7F8E979157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445500" y="2660400"/>
            <a:ext cx="3064510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96FC8D7-2851-46A5-E0B9-823151359D6B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0B5D320-6B15-DF07-9150-C00F0D8641B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51E2F86-1169-75B2-8382-DAAF775EDCB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22416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F3E1-1F7A-8276-4ACC-AA74AFC53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3FC6-1880-819C-64CA-CD7C6D7F1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4E05C-7519-5A2C-C558-8CC7F42C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E9804-9BAA-DD2D-1754-D7E7EC83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F1042-1CD7-E39B-7F20-DAD41FD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3467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9E37-0F65-E8B6-94C0-52858EE3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969C-F49D-8BBE-5822-CEFE0E81E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6864-804A-8A96-BF86-7E4E1FB1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1F57-147D-750E-44C8-CEA5D029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F2C22-9D36-810B-210C-72575464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84722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ed bilder splitt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91FE9-5642-447B-A657-51E61C78B3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821445"/>
            <a:ext cx="4897296" cy="207452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799E-E9E5-46D2-A4A8-C2991ED7C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0" y="0"/>
            <a:ext cx="1096735" cy="130466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36857-8A04-412B-B6B5-632FD407B0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90" y="4198032"/>
            <a:ext cx="3847566" cy="533223"/>
          </a:xfrm>
          <a:solidFill>
            <a:schemeClr val="bg1"/>
          </a:solidFill>
        </p:spPr>
        <p:txBody>
          <a:bodyPr wrap="square" lIns="0" tIns="0" rIns="0" bIns="0" anchor="b">
            <a:spAutoFit/>
          </a:bodyPr>
          <a:lstStyle>
            <a:lvl1pPr algn="l">
              <a:defRPr sz="3850" b="1" spc="0" baseline="0">
                <a:solidFill>
                  <a:schemeClr val="tx2"/>
                </a:solidFill>
              </a:defRPr>
            </a:lvl1pPr>
          </a:lstStyle>
          <a:p>
            <a:r>
              <a:rPr lang="nb-NO" dirty="0"/>
              <a:t>Short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EDF94FC-487E-4582-A68F-1CE82F0699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" y="4931786"/>
            <a:ext cx="3847566" cy="6762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  <a:latin typeface="+mj-lt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B6EFE-9CAD-633A-F77C-EF13F0D5E22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F93DF-77C2-8B2B-7AD7-C78ABD1C9D8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408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med 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2CB31F07-7988-4E6E-9EB1-1E331F9F37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22471 w 12192000"/>
              <a:gd name="connsiteY1" fmla="*/ 0 h 6858000"/>
              <a:gd name="connsiteX2" fmla="*/ 722471 w 12192000"/>
              <a:gd name="connsiteY2" fmla="*/ 1299762 h 6858000"/>
              <a:gd name="connsiteX3" fmla="*/ 1813407 w 12192000"/>
              <a:gd name="connsiteY3" fmla="*/ 1299762 h 6858000"/>
              <a:gd name="connsiteX4" fmla="*/ 1813407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22471" y="0"/>
                </a:lnTo>
                <a:lnTo>
                  <a:pt x="722471" y="1299762"/>
                </a:lnTo>
                <a:lnTo>
                  <a:pt x="1813407" y="1299762"/>
                </a:lnTo>
                <a:lnTo>
                  <a:pt x="181340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78271-5187-4431-9708-C927DF0F7F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821445"/>
            <a:ext cx="5397496" cy="207452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7D6E0-F061-4BBC-8DBC-562373D26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" y="4931786"/>
            <a:ext cx="4508010" cy="67627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  <a:latin typeface="+mj-lt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799E-E9E5-46D2-A4A8-C2991ED7C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90" y="0"/>
            <a:ext cx="1096735" cy="130466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5768DF2-6EBF-48BC-A321-F4FD52853E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89" y="4198032"/>
            <a:ext cx="4508009" cy="533223"/>
          </a:xfrm>
          <a:solidFill>
            <a:schemeClr val="bg1"/>
          </a:solidFill>
        </p:spPr>
        <p:txBody>
          <a:bodyPr wrap="square" lIns="0" tIns="0" rIns="0" bIns="0" anchor="b">
            <a:spAutoFit/>
          </a:bodyPr>
          <a:lstStyle>
            <a:lvl1pPr algn="l">
              <a:defRPr sz="3850" b="1" spc="0" baseline="0">
                <a:solidFill>
                  <a:schemeClr val="tx2"/>
                </a:solidFill>
              </a:defRPr>
            </a:lvl1pPr>
          </a:lstStyle>
          <a:p>
            <a:r>
              <a:rPr lang="nb-NO" dirty="0"/>
              <a:t>Short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23F19-6759-EB69-636C-44309C22BD0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E08D11-304F-1184-2C25-7FD7C9AA199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392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med heldekken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411C7D4-48C4-4B82-9272-C825344475C8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799E-E9E5-46D2-A4A8-C2991ED7C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466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E681C5-2E1A-4844-89DA-ACB28B04ED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821445"/>
            <a:ext cx="5397496" cy="207452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D8E8E2B-3F64-4903-BA11-88E0764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" y="4931786"/>
            <a:ext cx="4508010" cy="67627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  <a:latin typeface="+mj-lt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F918834-87D5-450E-9F18-8DFFE8EF3E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89" y="4198032"/>
            <a:ext cx="4508009" cy="533223"/>
          </a:xfrm>
          <a:solidFill>
            <a:schemeClr val="bg1"/>
          </a:solidFill>
        </p:spPr>
        <p:txBody>
          <a:bodyPr wrap="square" lIns="0" tIns="0" rIns="0" bIns="0" anchor="b">
            <a:spAutoFit/>
          </a:bodyPr>
          <a:lstStyle>
            <a:lvl1pPr algn="l">
              <a:defRPr sz="3850" b="1" spc="0" baseline="0">
                <a:solidFill>
                  <a:srgbClr val="05427C"/>
                </a:solidFill>
              </a:defRPr>
            </a:lvl1pPr>
          </a:lstStyle>
          <a:p>
            <a:r>
              <a:rPr lang="nb-NO" dirty="0"/>
              <a:t>Short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8A8CCE27-0A01-78FC-03C9-52789761530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22498" y="6354538"/>
            <a:ext cx="3488120" cy="1938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56D8A41F-02FF-3563-B403-D55BAB885E5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720089" y="6354535"/>
            <a:ext cx="3424012" cy="2154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658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973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4DE89-81A4-4BB5-B6A8-37F48E1E59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189" y="2259018"/>
            <a:ext cx="10752429" cy="3910012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D8944F7-7F2C-0FC8-7CDE-26C5A9D04C6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C5ABF75-3B86-4CC2-2236-F56940AE6C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EB08652-C334-CDFE-9645-08489344C5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1389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973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D8944F7-7F2C-0FC8-7CDE-26C5A9D04C6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C5ABF75-3B86-4CC2-2236-F56940AE6C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EB08652-C334-CDFE-9645-08489344C5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0F578F-3896-25C5-D2B1-D8E7303A7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89" y="2259018"/>
            <a:ext cx="10752428" cy="39100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82537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F1D6E9-D703-4F0F-B724-E992F395E6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9488" y="0"/>
            <a:ext cx="4862512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4031017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3E16A-6125-4B01-9B97-3CA53DFF61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89" y="2259018"/>
            <a:ext cx="5375472" cy="39100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7207310-D9A2-20F9-D03E-AB79FFAF63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F1C1E1E-7CC8-8501-5FC2-047CC63F63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3241680-A1A9-2F83-7BD1-6296B6E242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2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med heldekkende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411C7D4-48C4-4B82-9272-C825344475C8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-1"/>
            <a:ext cx="12192000" cy="6858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media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91721E-7EAA-4CAE-8AD6-46313E87B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1" y="-1"/>
            <a:ext cx="1099919" cy="130466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0E397CE-3BE9-4B6D-A6CA-DA7C6931A2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821445"/>
            <a:ext cx="5397496" cy="207452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48FCAF9-0444-4E65-BC4B-318753FE8C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" y="4931786"/>
            <a:ext cx="4508010" cy="67627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21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28278C-DF93-4814-8B34-D031DEE1A1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89" y="4198032"/>
            <a:ext cx="4508009" cy="533223"/>
          </a:xfrm>
          <a:solidFill>
            <a:schemeClr val="bg1"/>
          </a:solidFill>
        </p:spPr>
        <p:txBody>
          <a:bodyPr wrap="square" lIns="0" tIns="0" rIns="0" bIns="0" anchor="b">
            <a:spAutoFit/>
          </a:bodyPr>
          <a:lstStyle>
            <a:lvl1pPr algn="l">
              <a:defRPr sz="3850" b="1" spc="0" baseline="0">
                <a:solidFill>
                  <a:schemeClr val="tx2"/>
                </a:solidFill>
              </a:defRPr>
            </a:lvl1pPr>
          </a:lstStyle>
          <a:p>
            <a:r>
              <a:rPr lang="nb-NO" dirty="0"/>
              <a:t>Short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B83B5-5908-DF89-41BA-94832817B52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DDAD6-7EED-2A79-0861-380A9D499F5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15711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i to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259018"/>
            <a:ext cx="5149124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9123D7-9B88-424A-A714-A5F0D06903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60884" y="2259018"/>
            <a:ext cx="5149125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E92FFB3-C53C-54C9-EE84-995C8273C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9438E0-40CA-31FB-98A4-256B75C70B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FFAD5BB-20BF-7CCA-B07B-F051521F68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9194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i to bolker (Underoversk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5149124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0882" y="1915200"/>
            <a:ext cx="5149127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A91F-F314-DA23-B68D-55610B3CEF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190" y="2660400"/>
            <a:ext cx="5149124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91621-DD0F-5BAC-86B5-A9195533235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60884" y="2660400"/>
            <a:ext cx="5149126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894F9D-362B-75C6-D748-87BF776712E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2DAD4FD-D9C4-10C8-F38F-E78379D8D9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55F553-7642-0947-2C76-FB38484F2E7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19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i tre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1845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45500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2D09-BC74-5579-57A0-A67D4506C6B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190" y="2660400"/>
            <a:ext cx="3064510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99126-E3BA-4E6A-BAA2-190E6748947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601845" y="2660400"/>
            <a:ext cx="3064510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D17D77-732D-AC5C-0904-B7F8E979157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445500" y="2660400"/>
            <a:ext cx="3064510" cy="350863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96FC8D7-2851-46A5-E0B9-823151359D6B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0B5D320-6B15-DF07-9150-C00F0D8641B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51E2F86-1169-75B2-8382-DAAF775EDCB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222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i fire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660400"/>
            <a:ext cx="2231753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4819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1448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78257" y="1915200"/>
            <a:ext cx="2231753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53C839-9966-4A19-AE29-71299F46D59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594819" y="2660400"/>
            <a:ext cx="2231753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E603540-E738-4A65-864E-9CE8F767BD6D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1448" y="2660400"/>
            <a:ext cx="2231753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B600F13-F9ED-4493-AEA6-C2211E17F328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278257" y="2660400"/>
            <a:ext cx="2231753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17AFB-528B-2CD7-8E6E-72ECD993550E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01896-05FF-374D-610F-101C877B6E9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F2EC0D-E6E1-D8C6-1E76-12C71691721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438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i fem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1" y="266065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81389" y="266065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4587" y="266065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27785" y="266065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7F6985F-0D21-4B64-A375-95792C7EBA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0983" y="2660650"/>
            <a:ext cx="184343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F4C872-ADC6-4CB7-A95B-67721B28B3BA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58191" y="3517900"/>
            <a:ext cx="184343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46C9DB-FDA2-4D7F-AE1E-DCF46A0EC3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81389" y="3517900"/>
            <a:ext cx="184343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A9BB8B-DC94-4781-BC39-9CF0E2C0ED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5204587" y="3517900"/>
            <a:ext cx="184343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9A977F4-3F57-4229-A296-E33CE6E0E74B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7427785" y="3517900"/>
            <a:ext cx="184343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A1BAC33-EE11-4422-B2BC-1EA0C02293FB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9650983" y="3517900"/>
            <a:ext cx="184343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A8B95-4578-BD68-AB8F-98DB49CFD74D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250F37-0F6D-5D09-09AA-307FD40B12A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1CA9CF-018B-A7F6-7331-0403F152154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405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i fire bol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747267-EFBF-44BB-9183-953BF10B458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58189" y="2259019"/>
            <a:ext cx="5149124" cy="148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31E4EF-E536-4BF9-9022-3B7F2DAC9C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89" y="4201929"/>
            <a:ext cx="5149124" cy="148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3BE2648-25FC-495F-B368-4BD2F773FC4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360882" y="2259018"/>
            <a:ext cx="5111026" cy="148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E9E63F2-0D8E-4E93-9804-11C06A125F4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360883" y="4201928"/>
            <a:ext cx="5111026" cy="14892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5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65D5F-01ED-B738-E3E8-2A7330B0066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0EF2A-D9F4-E566-1F87-8E52112E967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19313-A68D-CD90-B62A-8563CDACFEB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458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figu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15B63-85A5-424E-8342-6645D629D5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801570"/>
            <a:ext cx="2247099" cy="4468158"/>
          </a:xfrm>
          <a:prstGeom prst="roundRect">
            <a:avLst/>
          </a:prstGeom>
          <a:solidFill>
            <a:schemeClr val="tx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9815" y="1938982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E0B8209-0B57-480E-BC05-65AB642223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65348" y="1797709"/>
            <a:ext cx="2247099" cy="4468158"/>
          </a:xfrm>
          <a:prstGeom prst="roundRect">
            <a:avLst/>
          </a:prstGeom>
          <a:solidFill>
            <a:schemeClr val="tx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82263EF-894B-494B-8677-D0C16378F2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7182" y="1935121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E022E5D-734A-4E35-AC58-D0A331D3569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87315" y="1801570"/>
            <a:ext cx="2247099" cy="4468158"/>
          </a:xfrm>
          <a:prstGeom prst="roundRect">
            <a:avLst/>
          </a:prstGeom>
          <a:solidFill>
            <a:schemeClr val="tx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A1A1348-3E0D-44A2-ABE6-CB122F41E1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89149" y="1938982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25859A8-6BC3-464B-BAC4-75EA404385C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21981" y="1797709"/>
            <a:ext cx="2247099" cy="4468158"/>
          </a:xfrm>
          <a:prstGeom prst="roundRect">
            <a:avLst/>
          </a:prstGeom>
          <a:solidFill>
            <a:schemeClr val="tx2"/>
          </a:solidFill>
        </p:spPr>
        <p:txBody>
          <a:bodyPr lIns="0" tIns="82800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BB3FD65-5F30-4FDE-B70E-D59A74BE68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23815" y="1935121"/>
            <a:ext cx="1843430" cy="463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BC008-F171-60A6-F767-2CCA9725DF46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6CA7D-DA76-6A0A-D5D0-34FB1277FC5E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844CB-D118-2AD0-DAD1-73F935DB6FA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235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figur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15B63-85A5-424E-8342-6645D629D5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accent6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Short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7138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1AC3E8-DC3F-4CE5-B272-5921EFCB66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83853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07438C8-A866-46E1-83D8-57B8568CBD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5100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tx2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7B5BB42-EBC1-4D9B-957E-57865842A5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24257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0F10CBC3-6807-4D3C-8B23-0028D9CF860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530972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FA69E3C-7E3D-45A8-92CC-0988924A2E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13062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accent3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ACA3139-8734-4F03-B7AE-06497028D8C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72219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B501B0E5-0DFC-4286-9E8B-15E393E3748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278934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5A52AAA-CB54-4150-A3ED-F5BB9358E63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0916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accent4"/>
          </a:solidFill>
        </p:spPr>
        <p:txBody>
          <a:bodyPr lIns="72000" tIns="224640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B87CD94-7A09-4FBF-8581-99B20B7C857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20073" y="4675953"/>
            <a:ext cx="2301726" cy="12182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2B934ECD-A752-45ED-BD72-370981CDAA9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026788" y="1833767"/>
            <a:ext cx="2395761" cy="2147683"/>
          </a:xfrm>
          <a:prstGeom prst="roundRect">
            <a:avLst>
              <a:gd name="adj" fmla="val 9947"/>
            </a:avLst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07F2A-B944-98FB-CAC2-D9A4F5592B73}"/>
              </a:ext>
            </a:extLst>
          </p:cNvPr>
          <p:cNvSpPr>
            <a:spLocks noGrp="1"/>
          </p:cNvSpPr>
          <p:nvPr>
            <p:ph type="dt" sz="half" idx="48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B4DCF7-B49F-CAE3-E9F1-DE389943194E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F5D8E-BBBA-56B8-F20E-673489E6078A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50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figurer (Uten bil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15B63-85A5-424E-8342-6645D629D5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accent6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Short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7138" y="2351315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07438C8-A866-46E1-83D8-57B8568CBD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5100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tx2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7B5BB42-EBC1-4D9B-957E-57865842A5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24257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FA69E3C-7E3D-45A8-92CC-0988924A2E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13062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accent3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ACA3139-8734-4F03-B7AE-06497028D8C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72219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5A52AAA-CB54-4150-A3ED-F5BB9358E63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0916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chemeClr val="accent4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B87CD94-7A09-4FBF-8581-99B20B7C857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20073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26124-2E9C-0929-D044-6FA8C701BC39}"/>
              </a:ext>
            </a:extLst>
          </p:cNvPr>
          <p:cNvSpPr>
            <a:spLocks noGrp="1"/>
          </p:cNvSpPr>
          <p:nvPr>
            <p:ph type="dt" sz="half" idx="47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3C33F-737E-1FB3-B2D7-BB579F98102E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6D46-4D35-5FEE-FB68-B209AEBA1458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5736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figurer (Uten bilde, Ly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15B63-85A5-424E-8342-6645D629D5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7981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DB8784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Short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3EFE82E-AFA9-4392-A98D-D7E91F50D3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7138" y="2351315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07438C8-A866-46E1-83D8-57B8568CBD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65100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EFCC61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7B5BB42-EBC1-4D9B-957E-57865842A5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24257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FA69E3C-7E3D-45A8-92CC-0988924A2E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13062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CDFAE1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DACA3139-8734-4F03-B7AE-06497028D8C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72219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5A52AAA-CB54-4150-A3ED-F5BB9358E63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0916" y="1768759"/>
            <a:ext cx="2549094" cy="4248150"/>
          </a:xfrm>
          <a:prstGeom prst="roundRect">
            <a:avLst>
              <a:gd name="adj" fmla="val 9567"/>
            </a:avLst>
          </a:prstGeom>
          <a:solidFill>
            <a:srgbClr val="14B978"/>
          </a:solidFill>
        </p:spPr>
        <p:txBody>
          <a:bodyPr lIns="72000" tIns="0" rIns="0" bIns="0" anchor="t"/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text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B87CD94-7A09-4FBF-8581-99B20B7C857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20073" y="2351314"/>
            <a:ext cx="2301726" cy="35428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80573-56D6-D035-D738-B8B7047CA170}"/>
              </a:ext>
            </a:extLst>
          </p:cNvPr>
          <p:cNvSpPr>
            <a:spLocks noGrp="1"/>
          </p:cNvSpPr>
          <p:nvPr>
            <p:ph type="dt" sz="half" idx="47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EF8E0-453F-7ACC-3F13-04FB3D738C1A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B2B2E-987E-5E6A-505F-4E820529CDC0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72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5" y="379964"/>
            <a:ext cx="93692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4DE89-81A4-4BB5-B6A8-37F48E1E59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189" y="2259018"/>
            <a:ext cx="10713721" cy="3910012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F8D64-F93E-F455-32CE-3A57D80E9D7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E5EF0-15AE-3421-AC6F-1ADC804070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98708-0E76-B8DB-8A03-D4F4C16072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881965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3EF1A-3D27-7F40-A097-1BF0DB5E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342E54-CF39-2C2F-3FF2-CBE78ED0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F40761-3355-6DEB-69D6-B0E1A581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691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625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04180-C847-4FC0-9759-1956EE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7713" y="2828835"/>
            <a:ext cx="6336575" cy="1200329"/>
          </a:xfrm>
        </p:spPr>
        <p:txBody>
          <a:bodyPr>
            <a:noAutofit/>
          </a:bodyPr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Technology for a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society</a:t>
            </a:r>
            <a:endParaRPr lang="nb-N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39ACEBC-A1A4-448D-B4F4-C31DDCDD63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728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505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Mørk Grøn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hidden="1">
            <a:extLst>
              <a:ext uri="{FF2B5EF4-FFF2-40B4-BE49-F238E27FC236}">
                <a16:creationId xmlns:a16="http://schemas.microsoft.com/office/drawing/2014/main" id="{C31E60C2-E1EE-4779-A1AD-746CB2284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indent="-396000">
              <a:buClrTx/>
              <a:buFont typeface="+mj-lt"/>
              <a:buAutoNum type="romanUcPeriod"/>
              <a:defRPr>
                <a:solidFill>
                  <a:schemeClr val="accent3">
                    <a:lumMod val="10000"/>
                    <a:lumOff val="90000"/>
                  </a:schemeClr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accent3">
                    <a:lumMod val="10000"/>
                    <a:lumOff val="90000"/>
                  </a:schemeClr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accent3">
                    <a:lumMod val="10000"/>
                    <a:lumOff val="90000"/>
                  </a:schemeClr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accent3">
                    <a:lumMod val="10000"/>
                    <a:lumOff val="90000"/>
                  </a:schemeClr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accent3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967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F3E1-1F7A-8276-4ACC-AA74AFC53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3FC6-1880-819C-64CA-CD7C6D7F1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4E05C-7519-5A2C-C558-8CC7F42C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E9804-9BAA-DD2D-1754-D7E7EC83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F1042-1CD7-E39B-7F20-DAD41FDB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65352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9E37-0F65-E8B6-94C0-52858EE3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969C-F49D-8BBE-5822-CEFE0E81E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6864-804A-8A96-BF86-7E4E1FB1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1F57-147D-750E-44C8-CEA5D029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F2C22-9D36-810B-210C-72575464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210799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 og tekst i tre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90" y="3517900"/>
            <a:ext cx="306451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9123D7-9B88-424A-A714-A5F0D069030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01845" y="3517900"/>
            <a:ext cx="306451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B8C940-39F3-450D-A5E9-074D998391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445500" y="3517900"/>
            <a:ext cx="3064510" cy="26511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8190" y="2660650"/>
            <a:ext cx="3064510" cy="463550"/>
          </a:xfrm>
        </p:spPr>
        <p:txBody>
          <a:bodyPr anchor="ctr"/>
          <a:lstStyle>
            <a:lvl1pPr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01845" y="2660650"/>
            <a:ext cx="3064510" cy="463550"/>
          </a:xfrm>
        </p:spPr>
        <p:txBody>
          <a:bodyPr anchor="ctr"/>
          <a:lstStyle>
            <a:lvl1pPr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5500" y="2660650"/>
            <a:ext cx="3064510" cy="463550"/>
          </a:xfrm>
        </p:spPr>
        <p:txBody>
          <a:bodyPr anchor="ctr"/>
          <a:lstStyle>
            <a:lvl1pPr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7F12CFE-0C26-485F-80F4-13F4031611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374606"/>
            <a:ext cx="12192000" cy="48339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FB1CFDE-A2D9-4ED8-8F76-8AA59BBB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090" y="6527781"/>
            <a:ext cx="3424012" cy="1846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E344FE64-9673-4E6C-96FF-C6B9E6BF336F}" type="slidenum">
              <a:rPr lang="nb-NO" smtClean="0"/>
              <a:pPr/>
              <a:t>‹#›</a:t>
            </a:fld>
            <a:endParaRPr lang="nb-NO" sz="14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BE5BC05-43BB-4A68-BCE7-66AB4600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8542" y="6527781"/>
            <a:ext cx="4066222" cy="193899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Technology for a better society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97921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1C583-FD5B-DD91-8170-84AAEB56302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4711699" y="6354535"/>
            <a:ext cx="2743200" cy="2154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E2B3-6F8D-E9A1-1C6C-3248325BBC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8022499" y="6354539"/>
            <a:ext cx="3424012" cy="1938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C8ABA7-40DD-3BD3-C33E-D98FD7DDB91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720089" y="6354535"/>
            <a:ext cx="3424012" cy="2154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344FE64-9673-4E6C-96FF-C6B9E6BF336F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07803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Rø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591EBB-63A1-7AF6-AD12-3480E1D79DE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39F5B-006F-0AE4-AE38-1C0F9343E86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BF87F7-F367-706C-1EF1-31510A1B9D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2254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5" y="379964"/>
            <a:ext cx="93692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F8D64-F93E-F455-32CE-3A57D80E9D7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E5EF0-15AE-3421-AC6F-1ADC804070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98708-0E76-B8DB-8A03-D4F4C16072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DC41-E50E-CACD-3107-AFB3314F72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89" y="2259018"/>
            <a:ext cx="10713721" cy="39100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973137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ys Rød">
    <p:bg>
      <p:bgPr>
        <a:solidFill>
          <a:srgbClr val="DE9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DB0B6-0952-8308-67B4-5FF61ED0CAE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7BDF-8B4A-A73D-84DD-73FFC7E92C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85DCE-7594-27BF-71E8-647ED796DD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725929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Grøn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04267-51A5-4300-B1A3-345A67D0D3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5DB9-E2A7-5147-0D09-6C7B99412E6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ADEB-E1F3-D483-7A5E-FA1241E567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104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ys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E3687-A4D4-8578-9891-A3DA560145A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31927-AD98-66DE-D978-26CF854123D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4B83-CD2B-7ACA-A1C5-2DE1A22575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84918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Mørk Grøn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67B78-1844-893D-615B-CD579150B0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BCEE7-DBA2-5473-B933-F8F1A22876C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F9CCC-8657-41EA-4A62-855BF6A131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56347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G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5D46A-57DD-EA59-5469-A6B29CB5CE4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33820-83DD-EBD4-9A3E-7157895EE35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8AE9-5E31-1926-0092-90FDBC7839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019962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ys Gul">
    <p:bg>
      <p:bgPr>
        <a:solidFill>
          <a:srgbClr val="EAD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1693-056A-E20B-097E-D984CADBB4F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0927A-CE72-B2BF-0899-A3E0B10E06F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2BEFA-1F51-4FEF-B780-1D3D379401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768882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ill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151A-6B8F-6371-6B17-699D46AD25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3F787-3D9D-8555-93E4-ECDC90418A8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15301-DC43-AC33-45A9-266C5AE657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6971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ys Lilla">
    <p:bg>
      <p:bgPr>
        <a:solidFill>
          <a:srgbClr val="BB7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891292E-00E9-453D-967C-3464D9CCC4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7296" y="0"/>
            <a:ext cx="7294704" cy="6858325"/>
          </a:xfrm>
          <a:custGeom>
            <a:avLst/>
            <a:gdLst>
              <a:gd name="connsiteX0" fmla="*/ 2467646 w 7294704"/>
              <a:gd name="connsiteY0" fmla="*/ 0 h 6858325"/>
              <a:gd name="connsiteX1" fmla="*/ 7294704 w 7294704"/>
              <a:gd name="connsiteY1" fmla="*/ 0 h 6858325"/>
              <a:gd name="connsiteX2" fmla="*/ 7294704 w 7294704"/>
              <a:gd name="connsiteY2" fmla="*/ 6858325 h 6858325"/>
              <a:gd name="connsiteX3" fmla="*/ 0 w 7294704"/>
              <a:gd name="connsiteY3" fmla="*/ 6858325 h 68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704" h="6858325">
                <a:moveTo>
                  <a:pt x="2467646" y="0"/>
                </a:moveTo>
                <a:lnTo>
                  <a:pt x="7294704" y="0"/>
                </a:lnTo>
                <a:lnTo>
                  <a:pt x="7294704" y="6858325"/>
                </a:lnTo>
                <a:lnTo>
                  <a:pt x="0" y="6858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9EA52-CBCE-445B-A868-0AF0E940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8404"/>
            <a:ext cx="3993356" cy="105116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897DDF-36D6-4E7B-B977-C5BF23D6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90" y="0"/>
            <a:ext cx="1096735" cy="130366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19DE2E-30A8-4795-8CA3-AB25AAE8A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118" y="4043680"/>
            <a:ext cx="3405188" cy="1981200"/>
          </a:xfrm>
        </p:spPr>
        <p:txBody>
          <a:bodyPr/>
          <a:lstStyle>
            <a:lvl1pPr marL="396000" indent="-396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1pPr>
            <a:lvl2pPr marL="72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2pPr>
            <a:lvl3pPr marL="1044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3pPr>
            <a:lvl4pPr marL="1350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4pPr>
            <a:lvl5pPr marL="1638000">
              <a:buClrTx/>
              <a:buFont typeface="+mj-lt"/>
              <a:buAutoNum type="romanUcPeriod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3B9C5-BF62-191C-E2E2-81AD277F242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521AD-2E85-FCC5-6DF6-9BE9491D59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950E-C60F-73CE-637F-C039AB3AA3A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7467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5EBC-441C-F878-BC6C-5C236620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BD02D-0BA1-49C0-DA80-1F945D1BC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9505B-EBFB-C292-5A81-42760A13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2874C-14D9-E6A1-8E14-70E239DA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040D8-5EC6-7487-FFED-1BF4823F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84314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72D7-4264-653D-A9C9-3A22FC2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71CE-6843-9716-0ED8-81DBE5126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7FF0D-33E7-43EE-FE78-49F864B0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3521-79A9-FE60-82BF-A855218F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7202-8F40-7123-5108-EE93A96E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9999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F1D6E9-D703-4F0F-B724-E992F395E6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9488" y="0"/>
            <a:ext cx="4862512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5" y="379964"/>
            <a:ext cx="4031018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3E16A-6125-4B01-9B97-3CA53DFF61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259018"/>
            <a:ext cx="5375472" cy="39100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C7DF1C5-A62B-48F2-8482-9AFA5987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090" y="6354535"/>
            <a:ext cx="3424012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4D90-5C07-187A-A1B0-2BE2AA4E3B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824F-C3C0-D97F-72E5-E9754DEF17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322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i to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259018"/>
            <a:ext cx="5149124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9123D7-9B88-424A-A714-A5F0D06903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60884" y="2259018"/>
            <a:ext cx="5149125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B705F1-BD8F-4927-980D-9E3C2377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090" y="6354535"/>
            <a:ext cx="3424012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CFCE9-BBA5-0866-3CA6-D7F8D646353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BBB58-110D-CC18-BEEE-93632D37B7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430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i to bolker (Underoversk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660400"/>
            <a:ext cx="5149124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B8C940-39F3-450D-A5E9-074D998391C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0884" y="2660400"/>
            <a:ext cx="5149126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5149124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0882" y="1915200"/>
            <a:ext cx="5149127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A37A-999E-4B4B-2724-8437570614C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25A62-A728-75FE-931A-03CC2664005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C1D3CE-7FE4-8303-C7D1-E78F3DB6736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948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i tre bol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0CC4-FF8D-4840-9F6A-DCCFD694C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644" y="379964"/>
            <a:ext cx="9407366" cy="1051168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1D9235-DDE9-4289-8F46-F0D05758E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8190" y="2660399"/>
            <a:ext cx="3064510" cy="3508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9123D7-9B88-424A-A714-A5F0D06903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01845" y="2660399"/>
            <a:ext cx="3064510" cy="3508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B8C940-39F3-450D-A5E9-074D998391C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45500" y="2660400"/>
            <a:ext cx="3064510" cy="350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633A9-1FFF-4537-8715-2AC956C6B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190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B489D15-1D3B-475B-804D-55D1F4B56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1845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40E28E-F22B-4290-AC19-015D2EF8E6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45500" y="1915200"/>
            <a:ext cx="3064510" cy="46355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8FCF5-3E95-1E3F-285C-C5DAF7CA64A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2C034-A4ED-559F-F96D-A58145243BF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9BAE2E-9E4C-7793-750D-A6DE6203DC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925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image" Target="../media/image8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0E0C1-94DD-4E87-91A3-A53B9DA6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644" y="379964"/>
            <a:ext cx="9407975" cy="10511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FA735-9FEC-45E4-8627-8C8C6073A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190" y="2259018"/>
            <a:ext cx="10752428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47F6-6A98-4E1E-B01E-2BE8C7E18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22498" y="6354539"/>
            <a:ext cx="3488119" cy="1938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EE7967-53CC-4021-BDEB-20FE13A573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20091" y="-1"/>
            <a:ext cx="1099919" cy="13046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87F5-780A-2366-343B-D7A1B7EC2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96607C80-825F-F542-8C1A-7CCB89D83A51}" type="datetimeFigureOut">
              <a:rPr lang="en-NO" smtClean="0"/>
              <a:t>06/09/2023</a:t>
            </a:fld>
            <a:endParaRPr lang="en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D9D493-117B-7A58-6E5A-2515C8749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89" y="6354535"/>
            <a:ext cx="3424012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D390F666-17CA-004C-917E-3DB3A7C46CD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014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5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715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alibri Light" panose="020F0302020204030204" pitchFamily="34" charset="0"/>
        <a:buChar char="‒"/>
        <a:defRPr sz="20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1430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4287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0E0C1-94DD-4E87-91A3-A53B9DA6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644" y="379964"/>
            <a:ext cx="9407975" cy="10511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FA735-9FEC-45E4-8627-8C8C6073A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189" y="2259018"/>
            <a:ext cx="10752429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47F6-6A98-4E1E-B01E-2BE8C7E18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22498" y="6354538"/>
            <a:ext cx="3488120" cy="1938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Technology for a better society</a:t>
            </a:r>
            <a:endParaRPr lang="nb-NO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34540D3-19D1-4343-B2B9-64CF5617C5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0090" y="0"/>
            <a:ext cx="1096735" cy="130466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A7305-638B-3249-16EB-C93290555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89" y="6354535"/>
            <a:ext cx="3424012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B28577EF-26A1-4248-AC55-7ADFDAB2689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17791FF-8345-9E43-AA1B-1E129F7B9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700" y="6354535"/>
            <a:ext cx="2743200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94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17" r:id="rId22"/>
    <p:sldLayoutId id="2147483718" r:id="rId23"/>
    <p:sldLayoutId id="2147483733" r:id="rId2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5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715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alibri Light" panose="020F0302020204030204" pitchFamily="34" charset="0"/>
        <a:buChar char="‒"/>
        <a:defRPr sz="20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72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1430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4287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0E0C1-94DD-4E87-91A3-A53B9DA6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644" y="379964"/>
            <a:ext cx="3993356" cy="10511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23902-B834-4F86-BC59-3F0B89E2F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699" y="6354535"/>
            <a:ext cx="2743200" cy="2154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47F6-6A98-4E1E-B01E-2BE8C7E18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22499" y="6354539"/>
            <a:ext cx="3424012" cy="1938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Technology for a better society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8E62-4914-40DC-8FB0-44576D955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89" y="6354535"/>
            <a:ext cx="3424012" cy="2154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l"/>
            <a:fld id="{E344FE64-9673-4E6C-96FF-C6B9E6BF336F}" type="slidenum">
              <a:rPr lang="nb-NO" smtClean="0"/>
              <a:pPr algn="l"/>
              <a:t>‹#›</a:t>
            </a:fld>
            <a:endParaRPr lang="nb-NO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34540D3-19D1-4343-B2B9-64CF5617C5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090" y="0"/>
            <a:ext cx="1096735" cy="130466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070B88-1D4D-44C9-AC83-BD74551FE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190" y="2259018"/>
            <a:ext cx="5375910" cy="39100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5905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31" r:id="rId11"/>
    <p:sldLayoutId id="214748373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5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indent="-2844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72400" indent="-2844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856800" indent="-2844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144800" indent="-2844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429200" indent="-2844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1" name="Footer Placeholder 5">
            <a:extLst>
              <a:ext uri="{FF2B5EF4-FFF2-40B4-BE49-F238E27FC236}">
                <a16:creationId xmlns:a16="http://schemas.microsoft.com/office/drawing/2014/main" id="{DDBFF20E-1A99-0FE4-FDAA-F7DD9AEBCC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22498" y="6354538"/>
            <a:ext cx="3488120" cy="19389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Technology for a better society</a:t>
            </a:r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E8C45A-76FB-D0C7-BB14-C2E6AE4BCC01}"/>
              </a:ext>
            </a:extLst>
          </p:cNvPr>
          <p:cNvSpPr txBox="1">
            <a:spLocks/>
          </p:cNvSpPr>
          <p:nvPr/>
        </p:nvSpPr>
        <p:spPr>
          <a:xfrm>
            <a:off x="1791748" y="2854725"/>
            <a:ext cx="9407975" cy="533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50" b="1" kern="120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/>
              <a:t>Physics-Informed Neural Networks (PINNs)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BA69E26-2A83-144B-B9B4-F47C2D7D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398" y="474183"/>
            <a:ext cx="9407366" cy="934411"/>
          </a:xfrm>
        </p:spPr>
        <p:txBody>
          <a:bodyPr/>
          <a:lstStyle/>
          <a:p>
            <a:r>
              <a:rPr lang="en-GB" dirty="0"/>
              <a:t>Potential uses of PINN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DF82FB7-19A3-3343-A166-937B15A9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3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Technology for a better society</a:t>
            </a:r>
            <a:endParaRPr kumimoji="0" lang="nb-NO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45AC111-E5F2-E140-AB13-D40C0BE9C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" y="1753643"/>
            <a:ext cx="9407366" cy="4774138"/>
          </a:xfrm>
        </p:spPr>
        <p:txBody>
          <a:bodyPr>
            <a:normAutofit/>
          </a:bodyPr>
          <a:lstStyle/>
          <a:p>
            <a:pPr marL="180036" indent="0">
              <a:buNone/>
            </a:pPr>
            <a:r>
              <a:rPr lang="en-GB" b="1" dirty="0"/>
              <a:t>Where do traditional </a:t>
            </a:r>
            <a:r>
              <a:rPr lang="en-GB" b="1" dirty="0" err="1"/>
              <a:t>numerics</a:t>
            </a:r>
            <a:r>
              <a:rPr lang="en-GB" b="1" dirty="0"/>
              <a:t> beat PINNs?</a:t>
            </a:r>
          </a:p>
          <a:p>
            <a:r>
              <a:rPr lang="en-GB" dirty="0"/>
              <a:t>Most forward problems</a:t>
            </a:r>
          </a:p>
          <a:p>
            <a:r>
              <a:rPr lang="en-GB" dirty="0"/>
              <a:t>Shocks</a:t>
            </a:r>
          </a:p>
          <a:p>
            <a:r>
              <a:rPr lang="en-GB" dirty="0"/>
              <a:t>Turbulence</a:t>
            </a:r>
          </a:p>
          <a:p>
            <a:pPr marL="180036" indent="0">
              <a:buNone/>
            </a:pPr>
            <a:r>
              <a:rPr lang="en-GB" b="1" dirty="0"/>
              <a:t>Where are PINNs somewhat promising?</a:t>
            </a:r>
          </a:p>
          <a:p>
            <a:r>
              <a:rPr lang="en-GB" dirty="0"/>
              <a:t>Inverse problems</a:t>
            </a:r>
          </a:p>
          <a:p>
            <a:r>
              <a:rPr lang="en-GB" dirty="0"/>
              <a:t>Data-assimilation problems(?)</a:t>
            </a:r>
          </a:p>
          <a:p>
            <a:r>
              <a:rPr lang="en-GB" dirty="0"/>
              <a:t>Difficult geometries where meshing is not feasible</a:t>
            </a:r>
          </a:p>
          <a:p>
            <a:r>
              <a:rPr lang="en-GB" dirty="0"/>
              <a:t>Reduced order models</a:t>
            </a:r>
          </a:p>
          <a:p>
            <a:pPr marL="180036" indent="0">
              <a:buNone/>
            </a:pPr>
            <a:endParaRPr lang="en-GB" sz="3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8A88A08-A969-614D-9998-411C64DD1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6E0AC-32E4-7B4C-B4CE-AEBC7FCF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88" y="1997955"/>
            <a:ext cx="4808434" cy="15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DB7C-2861-1CC3-D858-AFA7BBF2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56D9-DBFC-A254-9556-8583F58CD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Examples in Engineering, Climate Science, etc.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Provide a couple of concrete examples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Case Study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A quick walk-through of a real-world problem solved using PINNs</a:t>
            </a:r>
          </a:p>
          <a:p>
            <a:br>
              <a:rPr lang="en-GB" dirty="0"/>
            </a:br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49823-78EF-647A-0231-DB780C17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5932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094B-4D84-AF12-E218-8F3C75BE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C994-AA40-0679-886C-54A36815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+mn-lt"/>
              </a:rPr>
              <a:t>Computational Complexity: Discuss the computational cost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+mn-lt"/>
              </a:rPr>
              <a:t>Requirement for Physical Laws: The need for accurate equations</a:t>
            </a:r>
          </a:p>
          <a:p>
            <a:r>
              <a:rPr lang="en-GB" dirty="0">
                <a:latin typeface="+mn-lt"/>
              </a:rPr>
              <a:t>“Weakly” enforces physical constraints.</a:t>
            </a:r>
            <a:br>
              <a:rPr lang="en-GB" dirty="0"/>
            </a:br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ADFA9-A18E-7E6B-FBB2-A25908B3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831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710-4B52-A065-F77C-D5FE56F9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Coding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CBC9B-C8DA-7DA7-48F0-97435E04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90" y="2259018"/>
            <a:ext cx="4158368" cy="3910012"/>
          </a:xfrm>
        </p:spPr>
        <p:txBody>
          <a:bodyPr/>
          <a:lstStyle/>
          <a:p>
            <a:r>
              <a:rPr lang="en-NO" dirty="0"/>
              <a:t>Simulate the dynamics of an oscillating spring with resistance.</a:t>
            </a:r>
          </a:p>
          <a:p>
            <a:r>
              <a:rPr lang="en-NO" dirty="0"/>
              <a:t>We will first use a data-driven, physics agnostic approach</a:t>
            </a:r>
          </a:p>
          <a:p>
            <a:r>
              <a:rPr lang="en-NO" dirty="0"/>
              <a:t>Then we will “inform” the loss function about the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A37D2-3D52-1869-511F-28079AF7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3D3F84-D951-A6C5-9E71-455417CC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16" y="3583631"/>
            <a:ext cx="6383202" cy="2585399"/>
          </a:xfrm>
          <a:prstGeom prst="rect">
            <a:avLst/>
          </a:prstGeom>
          <a:noFill/>
          <a:ln w="508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9075C-1831-5F15-A3D5-958E429FA1BB}"/>
                  </a:ext>
                </a:extLst>
              </p:cNvPr>
              <p:cNvSpPr txBox="1"/>
              <p:nvPr/>
            </p:nvSpPr>
            <p:spPr>
              <a:xfrm>
                <a:off x="8022498" y="1935852"/>
                <a:ext cx="15532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39075C-1831-5F15-A3D5-958E429F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98" y="1935852"/>
                <a:ext cx="155324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72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5978-0A56-EB40-46AD-AFA05B39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Neural networks 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13CC6-397D-B2CC-021F-4B348519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NO" dirty="0"/>
                  <a:t>A neural network is a function </a:t>
                </a:r>
              </a:p>
              <a:p>
                <a:pPr marL="0" indent="0">
                  <a:buNone/>
                </a:pPr>
                <a:r>
                  <a:rPr lang="en-NO" b="0" dirty="0"/>
                  <a:t>	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NO" dirty="0"/>
                  <a:t> </a:t>
                </a:r>
              </a:p>
              <a:p>
                <a:pPr marL="0" indent="0" algn="l">
                  <a:buNone/>
                </a:pPr>
                <a:r>
                  <a:rPr lang="en-NO" dirty="0"/>
                  <a:t>that depends on trainable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NO" dirty="0"/>
              </a:p>
              <a:p>
                <a:r>
                  <a:rPr lang="en-NO" dirty="0"/>
                  <a:t>Given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dirty="0"/>
                  <a:t> and their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dirty="0"/>
                  <a:t>then we can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O" dirty="0"/>
                  <a:t> by minimising the loss function</a:t>
                </a:r>
              </a:p>
              <a:p>
                <a:pPr marL="0" indent="0">
                  <a:buNone/>
                </a:pPr>
                <a:r>
                  <a:rPr lang="en-NO" dirty="0"/>
                  <a:t>		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∑</m:t>
                    </m:r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:r>
                  <a:rPr lang="en-NO" dirty="0"/>
                  <a:t>Neural networks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O" dirty="0"/>
                  <a:t> are </a:t>
                </a:r>
                <a:r>
                  <a:rPr lang="en-NO" b="1" i="1" dirty="0"/>
                  <a:t>universal approximators</a:t>
                </a: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13CC6-397D-B2CC-021F-4B348519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51" t="-324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1BA41-634C-3260-6EB9-A0807C50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109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5978-0A56-EB40-46AD-AFA05B39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Solving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13CC6-397D-B2CC-021F-4B348519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NO" dirty="0"/>
                  <a:t>A differential equation (DE) can be expressed as</a:t>
                </a:r>
              </a:p>
              <a:p>
                <a:pPr marL="0" indent="0" algn="l">
                  <a:buNone/>
                </a:pPr>
                <a:r>
                  <a:rPr lang="en-NO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NO" dirty="0"/>
              </a:p>
              <a:p>
                <a:r>
                  <a:rPr lang="en-NO" dirty="0"/>
                  <a:t>Examples: </a:t>
                </a:r>
              </a:p>
              <a:p>
                <a:pPr lvl="1"/>
                <a:r>
                  <a:rPr lang="en-NO" dirty="0"/>
                  <a:t>PDE: heat equation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NO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O" dirty="0"/>
                  <a:t> is a scalar field. </a:t>
                </a:r>
              </a:p>
              <a:p>
                <a:pPr lvl="1"/>
                <a:r>
                  <a:rPr lang="en-NO" dirty="0"/>
                  <a:t>ODE: dampened oscillator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NO" dirty="0"/>
                  <a:t>, is a vector. </a:t>
                </a:r>
              </a:p>
              <a:p>
                <a:r>
                  <a:rPr lang="en-NO" dirty="0"/>
                  <a:t>The forward problem (traditional numerics):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NO" dirty="0"/>
                  <a:t>,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NO" dirty="0"/>
                  <a:t>. </a:t>
                </a:r>
              </a:p>
              <a:p>
                <a:pPr lvl="1"/>
                <a:r>
                  <a:rPr lang="en-NO" dirty="0"/>
                  <a:t>Is feasable when we know all the physics. </a:t>
                </a:r>
              </a:p>
              <a:p>
                <a:pPr lvl="1"/>
                <a:r>
                  <a:rPr lang="en-NO" dirty="0"/>
                  <a:t>That is,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NO" dirty="0"/>
                  <a:t> and all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NO" dirty="0"/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NO" dirty="0"/>
                  <a:t>Problem: what if we have </a:t>
                </a:r>
                <a:r>
                  <a:rPr lang="en-NO" b="1" i="1" dirty="0"/>
                  <a:t>incomplete knowledge of physics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NO" dirty="0"/>
                  <a:t>Example: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NO" dirty="0"/>
                  <a:t> is the heat equation, but we don’t know the thermal diffusivity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NO" dirty="0"/>
              </a:p>
              <a:p>
                <a:pPr marL="0" indent="0" algn="l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13CC6-397D-B2CC-021F-4B348519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24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1BA41-634C-3260-6EB9-A0807C50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852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B8B6-164E-BFDA-156E-1C2F8EE6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Potential solution: lots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3BA6F-3F89-D9F0-F24B-67F296759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NO" dirty="0"/>
                  <a:t>Given incomplete knowledge of physics, and lots of labeled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NO" dirty="0"/>
                  <a:t>, we can take a </a:t>
                </a:r>
                <a:r>
                  <a:rPr lang="en-NO" b="1" i="1" dirty="0"/>
                  <a:t>traditional data-driven approach</a:t>
                </a:r>
                <a:r>
                  <a:rPr lang="en-NO" dirty="0"/>
                  <a:t> to 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O" dirty="0"/>
                  <a:t>.</a:t>
                </a:r>
              </a:p>
              <a:p>
                <a:r>
                  <a:rPr lang="en-NO" dirty="0"/>
                  <a:t>This is done by optimising the loss function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NO" dirty="0"/>
                  <a:t>:</a:t>
                </a:r>
              </a:p>
              <a:p>
                <a:pPr marL="0" indent="0">
                  <a:buNone/>
                </a:pPr>
                <a:r>
                  <a:rPr lang="en-GB" dirty="0"/>
                  <a:t>		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NO" dirty="0"/>
              </a:p>
              <a:p>
                <a:r>
                  <a:rPr lang="en-NO" dirty="0"/>
                  <a:t>This approach can suffice given enough data, but usually leads poor generalisation, when making predictions on unseen data. </a:t>
                </a:r>
              </a:p>
              <a:p>
                <a:pPr lvl="1"/>
                <a:r>
                  <a:rPr lang="en-NO" dirty="0"/>
                  <a:t>Especially in the common case where we have sparse data! </a:t>
                </a:r>
              </a:p>
              <a:p>
                <a:r>
                  <a:rPr lang="en-NO" dirty="0"/>
                  <a:t>Why?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O" dirty="0"/>
                  <a:t> has </a:t>
                </a:r>
                <a:r>
                  <a:rPr lang="en-NO" b="1" i="1" dirty="0"/>
                  <a:t>no knowledge of the underlying physics</a:t>
                </a:r>
                <a:r>
                  <a:rPr lang="en-NO" dirty="0"/>
                  <a:t> that generates the data! </a:t>
                </a:r>
              </a:p>
              <a:p>
                <a:r>
                  <a:rPr lang="en-NO" dirty="0"/>
                  <a:t>So: how can we inform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NO" dirty="0"/>
                  <a:t> of this physics? </a:t>
                </a: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3BA6F-3F89-D9F0-F24B-67F296759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3" t="-324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F8142-6E70-44B1-74E2-C8C2A712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912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9F5E-D128-7B45-C051-81C3F30A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Some physics and some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C922EE-BC4C-367C-FA24-3D19789B9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We have outlined two scenarios for solving PDEs:</a:t>
                </a:r>
              </a:p>
              <a:p>
                <a:pPr marL="742950" lvl="1" indent="-457200">
                  <a:buFont typeface="+mj-lt"/>
                  <a:buAutoNum type="arabicPeriod"/>
                </a:pPr>
                <a:r>
                  <a:rPr lang="en-NO" dirty="0"/>
                  <a:t>Forward problem: complete knowledge of physics, no data. </a:t>
                </a:r>
              </a:p>
              <a:p>
                <a:pPr lvl="2"/>
                <a:r>
                  <a:rPr lang="en-NO" dirty="0"/>
                  <a:t>Traditional numerics: given the PDE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NO" dirty="0"/>
                  <a:t> and initial conditions,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NO" dirty="0"/>
              </a:p>
              <a:p>
                <a:pPr marL="742950" lvl="1" indent="-457200">
                  <a:buFont typeface="+mj-lt"/>
                  <a:buAutoNum type="arabicPeriod"/>
                </a:pPr>
                <a:r>
                  <a:rPr lang="en-NO" dirty="0"/>
                  <a:t>Inverse problem: no knowledge of physics, lots of data. </a:t>
                </a:r>
              </a:p>
              <a:p>
                <a:pPr lvl="2"/>
                <a:r>
                  <a:rPr lang="en-NO" dirty="0"/>
                  <a:t>Traditional learning: given enough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NO" dirty="0"/>
                  <a:t>,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NO" dirty="0"/>
              </a:p>
              <a:p>
                <a:r>
                  <a:rPr lang="en-NO" dirty="0"/>
                  <a:t>What about a third scenario where we h</a:t>
                </a:r>
                <a:r>
                  <a:rPr lang="en-GB" dirty="0" err="1"/>
                  <a:t>av</a:t>
                </a:r>
                <a:r>
                  <a:rPr lang="en-NO" dirty="0"/>
                  <a:t>e some physics and some data?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C922EE-BC4C-367C-FA24-3D19789B9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3" t="-324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2F177-52C7-3E67-983F-FA2A8AA1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Karniadakis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George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"Physics-informed machine learning."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Reviews Physics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3.6 (2021): 422-440.</a:t>
            </a:r>
            <a:endParaRPr lang="en-NO" dirty="0"/>
          </a:p>
        </p:txBody>
      </p:sp>
      <p:pic>
        <p:nvPicPr>
          <p:cNvPr id="32770" name="Picture 2" descr="Physics-informed machine learning: The motivation">
            <a:extLst>
              <a:ext uri="{FF2B5EF4-FFF2-40B4-BE49-F238E27FC236}">
                <a16:creationId xmlns:a16="http://schemas.microsoft.com/office/drawing/2014/main" id="{701C99F4-9F5F-C9DB-A34D-31E1E683C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921" y="4399471"/>
            <a:ext cx="5038964" cy="15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33DF1-70D5-0952-CA75-0A9E0C7D1FA9}"/>
              </a:ext>
            </a:extLst>
          </p:cNvPr>
          <p:cNvSpPr txBox="1"/>
          <p:nvPr/>
        </p:nvSpPr>
        <p:spPr>
          <a:xfrm>
            <a:off x="3899139" y="4984756"/>
            <a:ext cx="1173719" cy="369332"/>
          </a:xfrm>
          <a:prstGeom prst="rect">
            <a:avLst/>
          </a:prstGeom>
          <a:solidFill>
            <a:schemeClr val="bg1">
              <a:alpha val="55210"/>
            </a:schemeClr>
          </a:solidFill>
        </p:spPr>
        <p:txBody>
          <a:bodyPr wrap="none" rtlCol="0">
            <a:spAutoFit/>
          </a:bodyPr>
          <a:lstStyle/>
          <a:p>
            <a:r>
              <a:rPr lang="en-NO" b="1" dirty="0"/>
              <a:t>Scenario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FD347-F3EE-1C94-6E24-3B8F9C50A67E}"/>
              </a:ext>
            </a:extLst>
          </p:cNvPr>
          <p:cNvSpPr txBox="1"/>
          <p:nvPr/>
        </p:nvSpPr>
        <p:spPr>
          <a:xfrm>
            <a:off x="6755871" y="4984756"/>
            <a:ext cx="1173719" cy="369332"/>
          </a:xfrm>
          <a:prstGeom prst="rect">
            <a:avLst/>
          </a:prstGeom>
          <a:solidFill>
            <a:schemeClr val="bg1">
              <a:alpha val="55210"/>
            </a:schemeClr>
          </a:solidFill>
        </p:spPr>
        <p:txBody>
          <a:bodyPr wrap="none" rtlCol="0">
            <a:spAutoFit/>
          </a:bodyPr>
          <a:lstStyle/>
          <a:p>
            <a:r>
              <a:rPr lang="en-NO" b="1" dirty="0"/>
              <a:t>Scenario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C6002-CE1E-3FF9-EE0B-2FB9691243D9}"/>
              </a:ext>
            </a:extLst>
          </p:cNvPr>
          <p:cNvSpPr txBox="1"/>
          <p:nvPr/>
        </p:nvSpPr>
        <p:spPr>
          <a:xfrm>
            <a:off x="5589130" y="4984756"/>
            <a:ext cx="506870" cy="369332"/>
          </a:xfrm>
          <a:prstGeom prst="rect">
            <a:avLst/>
          </a:prstGeom>
          <a:solidFill>
            <a:schemeClr val="bg1">
              <a:alpha val="55210"/>
            </a:schemeClr>
          </a:solidFill>
        </p:spPr>
        <p:txBody>
          <a:bodyPr wrap="none" rtlCol="0">
            <a:spAutoFit/>
          </a:bodyPr>
          <a:lstStyle/>
          <a:p>
            <a:r>
              <a:rPr lang="en-NO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67896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B20-FB47-F5DC-8D3C-31DEA2EF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B7161-806E-A828-CC6B-90F9486C9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does it mean to have some physics and some data? </a:t>
                </a:r>
              </a:p>
              <a:p>
                <a:r>
                  <a:rPr lang="en-GB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is unknown</a:t>
                </a:r>
              </a:p>
              <a:p>
                <a:pPr lvl="1"/>
                <a:r>
                  <a:rPr lang="en-GB" dirty="0"/>
                  <a:t>We know the structure of the PDE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, but not all the physical constants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  <a:p>
                <a:pPr lvl="1"/>
                <a:r>
                  <a:rPr lang="en-GB" dirty="0"/>
                  <a:t>We also have some observational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GB" dirty="0"/>
                  <a:t>Here we should be able to use the data to infer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must be! </a:t>
                </a:r>
              </a:p>
              <a:p>
                <a:r>
                  <a:rPr lang="en-GB" dirty="0"/>
                  <a:t>How can we use the data plus the PDE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dirty="0"/>
                  <a:t>? Train it on the </a:t>
                </a:r>
                <a:r>
                  <a:rPr lang="en-GB" b="1" i="1" dirty="0"/>
                  <a:t>informed </a:t>
                </a:r>
                <a:r>
                  <a:rPr lang="en-GB" dirty="0"/>
                  <a:t>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=          ∑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+          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B7161-806E-A828-CC6B-90F9486C9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3" t="-324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6D303-EE6F-4901-8F48-E165AE99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8812BDD0-F280-676C-1101-DEA8920E5BAF}"/>
              </a:ext>
            </a:extLst>
          </p:cNvPr>
          <p:cNvSpPr/>
          <p:nvPr/>
        </p:nvSpPr>
        <p:spPr>
          <a:xfrm>
            <a:off x="3391338" y="5720002"/>
            <a:ext cx="2363638" cy="613463"/>
          </a:xfrm>
          <a:prstGeom prst="borderCallout1">
            <a:avLst>
              <a:gd name="adj1" fmla="val -17810"/>
              <a:gd name="adj2" fmla="val 49332"/>
              <a:gd name="adj3" fmla="val -64679"/>
              <a:gd name="adj4" fmla="val 78455"/>
            </a:avLst>
          </a:prstGeom>
          <a:solidFill>
            <a:schemeClr val="accent2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2"/>
                </a:solidFill>
              </a:rPr>
              <a:t>Traditional, data-driven loss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F9BC6F95-8BE7-1AC8-D6DF-07EDE66B551D}"/>
              </a:ext>
            </a:extLst>
          </p:cNvPr>
          <p:cNvSpPr/>
          <p:nvPr/>
        </p:nvSpPr>
        <p:spPr>
          <a:xfrm>
            <a:off x="7420205" y="5722433"/>
            <a:ext cx="2363638" cy="613463"/>
          </a:xfrm>
          <a:prstGeom prst="borderCallout1">
            <a:avLst>
              <a:gd name="adj1" fmla="val -17810"/>
              <a:gd name="adj2" fmla="val 49332"/>
              <a:gd name="adj3" fmla="val -61867"/>
              <a:gd name="adj4" fmla="val 17871"/>
            </a:avLst>
          </a:prstGeom>
          <a:solidFill>
            <a:schemeClr val="accent2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A</a:t>
            </a:r>
            <a:r>
              <a:rPr lang="en-NO" b="1" dirty="0">
                <a:solidFill>
                  <a:schemeClr val="tx2"/>
                </a:solidFill>
              </a:rPr>
              <a:t>dditional PDE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249E5-2877-796C-B7F0-890B0C07D410}"/>
              </a:ext>
            </a:extLst>
          </p:cNvPr>
          <p:cNvSpPr txBox="1"/>
          <p:nvPr/>
        </p:nvSpPr>
        <p:spPr>
          <a:xfrm>
            <a:off x="6331783" y="5672791"/>
            <a:ext cx="638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/>
              <a:t>+</a:t>
            </a:r>
            <a:endParaRPr lang="en-NO" dirty="0"/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3AF9CF05-00B0-7E11-CD6D-C36422F9F12B}"/>
              </a:ext>
            </a:extLst>
          </p:cNvPr>
          <p:cNvSpPr/>
          <p:nvPr/>
        </p:nvSpPr>
        <p:spPr>
          <a:xfrm>
            <a:off x="760791" y="5767214"/>
            <a:ext cx="1507902" cy="613463"/>
          </a:xfrm>
          <a:prstGeom prst="borderCallout1">
            <a:avLst>
              <a:gd name="adj1" fmla="val -17810"/>
              <a:gd name="adj2" fmla="val 49332"/>
              <a:gd name="adj3" fmla="val -64679"/>
              <a:gd name="adj4" fmla="val 78455"/>
            </a:avLst>
          </a:prstGeom>
          <a:solidFill>
            <a:schemeClr val="accent2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2"/>
                </a:solidFill>
              </a:rPr>
              <a:t>PINN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618A7-D891-EC2D-8AF3-8F2C8AB4554E}"/>
              </a:ext>
            </a:extLst>
          </p:cNvPr>
          <p:cNvSpPr txBox="1"/>
          <p:nvPr/>
        </p:nvSpPr>
        <p:spPr>
          <a:xfrm>
            <a:off x="2430123" y="5633804"/>
            <a:ext cx="638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/>
              <a:t>=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730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B20-FB47-F5DC-8D3C-31DEA2EF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Physics informed neural networks (PINNs)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B7161-806E-A828-CC6B-90F9486C9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general, for PDE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]=0 </m:t>
                    </m:r>
                  </m:oMath>
                </a14:m>
                <a:r>
                  <a:rPr lang="en-GB" dirty="0"/>
                  <a:t>the loss function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=∑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Is (weakly) constraining the neural net to learn a form that satisfies the PDE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br>
                  <a:rPr lang="en-GB" dirty="0"/>
                </a:br>
                <a:endParaRPr lang="en-NO" dirty="0"/>
              </a:p>
              <a:p>
                <a:r>
                  <a:rPr lang="en-US" b="0" dirty="0"/>
                  <a:t>The PDE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GB" dirty="0"/>
                  <a:t> operator will contain partial derivatives </a:t>
                </a:r>
                <a:r>
                  <a:rPr lang="en-GB" dirty="0" err="1"/>
                  <a:t>w.r.t</a:t>
                </a:r>
                <a:r>
                  <a:rPr lang="en-GB" dirty="0"/>
                  <a:t> time and space</a:t>
                </a:r>
              </a:p>
              <a:p>
                <a:pPr lvl="1"/>
                <a:r>
                  <a:rPr lang="en-GB" dirty="0"/>
                  <a:t>This is computed using automatic differentiation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B7161-806E-A828-CC6B-90F9486C9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51" t="-324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6D303-EE6F-4901-8F48-E165AE99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5661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614D-8A6C-179D-65EF-235B5219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Physics informed neural networks (PINNs)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246C-5CBF-BF9C-6A82-97DC282F8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CF983-99E9-2CB7-628B-4D6DBC71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947" y="1967095"/>
            <a:ext cx="6642436" cy="4709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22A8A-6A2A-733F-139F-221D548A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Karniadakis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George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"Physics-informed machine learning."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Reviews Physics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3.6 (2021): 422-440.</a:t>
            </a:r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9041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B80F-197F-552F-8996-C91D18C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Advantages of PINNs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324C-2E47-C60F-C5F6-5B5A10C81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 Efficiency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Less data might be needed if physical laws are known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Interpretable Models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Discuss how the models can be more understandable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Predictive Accuracy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Mention how accuracy can be improved for certain problems</a:t>
            </a:r>
          </a:p>
          <a:p>
            <a:br>
              <a:rPr lang="en-GB" dirty="0"/>
            </a:br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6D2AB-82E1-FC33-46C9-6F1E7626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4199333"/>
      </p:ext>
    </p:extLst>
  </p:cSld>
  <p:clrMapOvr>
    <a:masterClrMapping/>
  </p:clrMapOvr>
</p:sld>
</file>

<file path=ppt/theme/theme1.xml><?xml version="1.0" encoding="utf-8"?>
<a:theme xmlns:a="http://schemas.openxmlformats.org/drawingml/2006/main" name="Uten bunnline (Blå)">
  <a:themeElements>
    <a:clrScheme name="SINTEF Ny">
      <a:dk1>
        <a:sysClr val="windowText" lastClr="000000"/>
      </a:dk1>
      <a:lt1>
        <a:sysClr val="window" lastClr="FFFFFF"/>
      </a:lt1>
      <a:dk2>
        <a:srgbClr val="003C65"/>
      </a:dk2>
      <a:lt2>
        <a:srgbClr val="EBEBE6"/>
      </a:lt2>
      <a:accent1>
        <a:srgbClr val="14B978"/>
      </a:accent1>
      <a:accent2>
        <a:srgbClr val="CDFAE1"/>
      </a:accent2>
      <a:accent3>
        <a:srgbClr val="004628"/>
      </a:accent3>
      <a:accent4>
        <a:srgbClr val="C89B14"/>
      </a:accent4>
      <a:accent5>
        <a:srgbClr val="BE3C37"/>
      </a:accent5>
      <a:accent6>
        <a:srgbClr val="780050"/>
      </a:accent6>
      <a:hlink>
        <a:srgbClr val="0563C1"/>
      </a:hlink>
      <a:folHlink>
        <a:srgbClr val="954F72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ntef mal.potx" id="{4D5DFB5A-7851-4743-9FEE-6575BAE5260D}" vid="{82A59459-72E6-4469-9D3C-91119E22DD93}"/>
    </a:ext>
  </a:extLst>
</a:theme>
</file>

<file path=ppt/theme/theme2.xml><?xml version="1.0" encoding="utf-8"?>
<a:theme xmlns:a="http://schemas.openxmlformats.org/drawingml/2006/main" name="Uten bunnlinje">
  <a:themeElements>
    <a:clrScheme name="SINTEF Ny">
      <a:dk1>
        <a:sysClr val="windowText" lastClr="000000"/>
      </a:dk1>
      <a:lt1>
        <a:sysClr val="window" lastClr="FFFFFF"/>
      </a:lt1>
      <a:dk2>
        <a:srgbClr val="003C65"/>
      </a:dk2>
      <a:lt2>
        <a:srgbClr val="EBEBE6"/>
      </a:lt2>
      <a:accent1>
        <a:srgbClr val="14B978"/>
      </a:accent1>
      <a:accent2>
        <a:srgbClr val="CDFAE1"/>
      </a:accent2>
      <a:accent3>
        <a:srgbClr val="004628"/>
      </a:accent3>
      <a:accent4>
        <a:srgbClr val="C89B14"/>
      </a:accent4>
      <a:accent5>
        <a:srgbClr val="BE3C37"/>
      </a:accent5>
      <a:accent6>
        <a:srgbClr val="780050"/>
      </a:accent6>
      <a:hlink>
        <a:srgbClr val="0563C1"/>
      </a:hlink>
      <a:folHlink>
        <a:srgbClr val="954F72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b="1" dirty="0" err="1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ntef mal.potx" id="{4D5DFB5A-7851-4743-9FEE-6575BAE5260D}" vid="{82A59459-72E6-4469-9D3C-91119E22DD93}"/>
    </a:ext>
  </a:extLst>
</a:theme>
</file>

<file path=ppt/theme/theme3.xml><?xml version="1.0" encoding="utf-8"?>
<a:theme xmlns:a="http://schemas.openxmlformats.org/drawingml/2006/main" name="Kapitteldeler">
  <a:themeElements>
    <a:clrScheme name="SINTEF Ny">
      <a:dk1>
        <a:sysClr val="windowText" lastClr="000000"/>
      </a:dk1>
      <a:lt1>
        <a:sysClr val="window" lastClr="FFFFFF"/>
      </a:lt1>
      <a:dk2>
        <a:srgbClr val="003C65"/>
      </a:dk2>
      <a:lt2>
        <a:srgbClr val="EBEBE6"/>
      </a:lt2>
      <a:accent1>
        <a:srgbClr val="14B978"/>
      </a:accent1>
      <a:accent2>
        <a:srgbClr val="CDFAE1"/>
      </a:accent2>
      <a:accent3>
        <a:srgbClr val="004628"/>
      </a:accent3>
      <a:accent4>
        <a:srgbClr val="C89B14"/>
      </a:accent4>
      <a:accent5>
        <a:srgbClr val="BE3C37"/>
      </a:accent5>
      <a:accent6>
        <a:srgbClr val="780050"/>
      </a:accent6>
      <a:hlink>
        <a:srgbClr val="0563C1"/>
      </a:hlink>
      <a:folHlink>
        <a:srgbClr val="954F72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ntef mal.potx" id="{4D5DFB5A-7851-4743-9FEE-6575BAE5260D}" vid="{CD4B1333-B23E-4CA5-A2CB-431C5232346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07134688F36E4BAE3DD90188DEEC60" ma:contentTypeVersion="5" ma:contentTypeDescription="Create a new document." ma:contentTypeScope="" ma:versionID="b2c7b10eb6add08e7695211042046804">
  <xsd:schema xmlns:xsd="http://www.w3.org/2001/XMLSchema" xmlns:xs="http://www.w3.org/2001/XMLSchema" xmlns:p="http://schemas.microsoft.com/office/2006/metadata/properties" xmlns:ns2="d8045711-e255-479f-9fed-5d1b15dc437b" xmlns:ns3="3595f971-e4cd-4352-ac38-c492f2e11044" targetNamespace="http://schemas.microsoft.com/office/2006/metadata/properties" ma:root="true" ma:fieldsID="7934e5ab01c9ea76acb2f1db41702b43" ns2:_="" ns3:_="">
    <xsd:import namespace="d8045711-e255-479f-9fed-5d1b15dc437b"/>
    <xsd:import namespace="3595f971-e4cd-4352-ac38-c492f2e110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45711-e255-479f-9fed-5d1b15dc43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95f971-e4cd-4352-ac38-c492f2e1104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028162-FEAF-4A0C-A965-434F9318D7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045711-e255-479f-9fed-5d1b15dc437b"/>
    <ds:schemaRef ds:uri="3595f971-e4cd-4352-ac38-c492f2e110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6B0269-E2E1-4D8B-B3F9-0F927A3066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TAPLEY - Den Store AI Dagen</Template>
  <TotalTime>30033</TotalTime>
  <Words>893</Words>
  <Application>Microsoft Macintosh PowerPoint</Application>
  <PresentationFormat>Widescreen</PresentationFormat>
  <Paragraphs>93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Söhne</vt:lpstr>
      <vt:lpstr>Wingdings</vt:lpstr>
      <vt:lpstr>Uten bunnline (Blå)</vt:lpstr>
      <vt:lpstr>Uten bunnlinje</vt:lpstr>
      <vt:lpstr>Kapitteldeler</vt:lpstr>
      <vt:lpstr>PowerPoint Presentation</vt:lpstr>
      <vt:lpstr>Neural networks recap</vt:lpstr>
      <vt:lpstr>Solving differential equations</vt:lpstr>
      <vt:lpstr>Potential solution: lots of data</vt:lpstr>
      <vt:lpstr>Some physics and some data</vt:lpstr>
      <vt:lpstr>Physics informed neural networks (PINNs)</vt:lpstr>
      <vt:lpstr>Physics informed neural networks (PINNs)</vt:lpstr>
      <vt:lpstr>Physics informed neural networks (PINNs)</vt:lpstr>
      <vt:lpstr>Advantages of PINNs</vt:lpstr>
      <vt:lpstr>Potential uses of PINN</vt:lpstr>
      <vt:lpstr>Applications</vt:lpstr>
      <vt:lpstr>Challenges and limitations</vt:lpstr>
      <vt:lpstr>Coding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Kwanen Tapley</dc:creator>
  <cp:lastModifiedBy>Alexander Stasik</cp:lastModifiedBy>
  <cp:revision>12</cp:revision>
  <dcterms:created xsi:type="dcterms:W3CDTF">2023-06-20T10:57:20Z</dcterms:created>
  <dcterms:modified xsi:type="dcterms:W3CDTF">2023-09-06T11:07:00Z</dcterms:modified>
</cp:coreProperties>
</file>